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68" r:id="rId3"/>
    <p:sldId id="274" r:id="rId4"/>
    <p:sldId id="257" r:id="rId5"/>
    <p:sldId id="273" r:id="rId6"/>
    <p:sldId id="258" r:id="rId7"/>
    <p:sldId id="259" r:id="rId8"/>
    <p:sldId id="271" r:id="rId9"/>
    <p:sldId id="262" r:id="rId10"/>
    <p:sldId id="267" r:id="rId11"/>
    <p:sldId id="270" r:id="rId12"/>
    <p:sldId id="263" r:id="rId13"/>
    <p:sldId id="269" r:id="rId14"/>
    <p:sldId id="260" r:id="rId15"/>
    <p:sldId id="272" r:id="rId16"/>
    <p:sldId id="265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53" autoAdjust="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C9BB-09F3-43E6-8312-EE84AB5F242B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C6714-3734-4908-AA4B-5AA39B0CEF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6714-3734-4908-AA4B-5AA39B0CEFC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6714-3734-4908-AA4B-5AA39B0CEFC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C6714-3734-4908-AA4B-5AA39B0CEFC4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000" b="1" dirty="0" smtClean="0"/>
              <a:t>Výtvarný projev jako metoda intervence do psychogenní </a:t>
            </a:r>
            <a:r>
              <a:rPr lang="cs-CZ" sz="4000" b="1" dirty="0" err="1" smtClean="0"/>
              <a:t>patogenie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(výzkum se zaměřením na oblast komunikace ve školním prostředí)</a:t>
            </a:r>
            <a:br>
              <a:rPr lang="cs-CZ" sz="4000" b="1" dirty="0" smtClean="0"/>
            </a:b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935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3200" dirty="0" smtClean="0"/>
              <a:t>   </a:t>
            </a:r>
          </a:p>
          <a:p>
            <a:pPr algn="ctr">
              <a:buNone/>
            </a:pPr>
            <a:endParaRPr lang="cs-CZ" sz="3200" b="1" dirty="0" smtClean="0"/>
          </a:p>
          <a:p>
            <a:pPr algn="ctr">
              <a:buNone/>
            </a:pPr>
            <a:r>
              <a:rPr lang="cs-CZ" sz="3200" b="1" dirty="0" smtClean="0"/>
              <a:t>Projekt dizertační práce</a:t>
            </a:r>
          </a:p>
          <a:p>
            <a:pPr algn="ctr">
              <a:buNone/>
            </a:pPr>
            <a:endParaRPr lang="cs-CZ" sz="3200" b="1" dirty="0" smtClean="0"/>
          </a:p>
          <a:p>
            <a:pPr algn="ctr">
              <a:buNone/>
            </a:pPr>
            <a:endParaRPr lang="cs-CZ" sz="3200" b="1" dirty="0" smtClean="0"/>
          </a:p>
        </p:txBody>
      </p:sp>
      <p:pic>
        <p:nvPicPr>
          <p:cNvPr id="6" name="Obrázek 5" descr="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356992"/>
            <a:ext cx="5080000" cy="32146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907704" y="6525345"/>
            <a:ext cx="39255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Ilustrační foto, </a:t>
            </a:r>
            <a:r>
              <a:rPr lang="cs-CZ" sz="1600" i="1" dirty="0" smtClean="0"/>
              <a:t>www.</a:t>
            </a:r>
            <a:r>
              <a:rPr lang="cs-CZ" sz="1600" i="1" dirty="0" err="1" smtClean="0"/>
              <a:t>cgym</a:t>
            </a:r>
            <a:r>
              <a:rPr lang="cs-CZ" sz="1600" i="1" dirty="0" smtClean="0"/>
              <a:t>-</a:t>
            </a:r>
            <a:r>
              <a:rPr lang="cs-CZ" sz="1600" i="1" dirty="0" err="1" smtClean="0"/>
              <a:t>kh.cz</a:t>
            </a:r>
            <a:endParaRPr lang="cs-CZ" sz="1600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3600" b="1" dirty="0" smtClean="0"/>
              <a:t>Metoda „Neviditelné divadlo“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3600" dirty="0" smtClean="0"/>
              <a:t> </a:t>
            </a:r>
            <a:r>
              <a:rPr lang="cs-CZ" sz="2200" b="1" dirty="0" err="1" smtClean="0"/>
              <a:t>Hendl</a:t>
            </a:r>
            <a:r>
              <a:rPr lang="cs-CZ" sz="2200" b="1" dirty="0" smtClean="0"/>
              <a:t> J. </a:t>
            </a:r>
            <a:r>
              <a:rPr lang="cs-CZ" sz="2200" b="1" i="1" dirty="0" smtClean="0"/>
              <a:t>Kvalitativní výzkum: základní teorie, metody a aplikace</a:t>
            </a:r>
            <a:r>
              <a:rPr lang="cs-CZ" sz="2200" b="1" dirty="0" smtClean="0"/>
              <a:t>. Praha: Portál, 2008, str. 149 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Metoda „Neviditelného divadla“ spočívá v sehrání určité scény s vybranou tématikou, přičemž okolní účastníci nevědí, že je situace </a:t>
            </a:r>
            <a:r>
              <a:rPr lang="cs-CZ" b="1" dirty="0" smtClean="0"/>
              <a:t>hraná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Příklad konkrétního postupu:</a:t>
            </a:r>
          </a:p>
          <a:p>
            <a:pPr>
              <a:buNone/>
            </a:pPr>
            <a:r>
              <a:rPr lang="cs-CZ" b="1" dirty="0" smtClean="0"/>
              <a:t>     • dva „herci“ přijdou do školní třídy,  jeden v roli žáka, druhý  </a:t>
            </a:r>
          </a:p>
          <a:p>
            <a:pPr>
              <a:buNone/>
            </a:pPr>
            <a:r>
              <a:rPr lang="cs-CZ" b="1" dirty="0" smtClean="0"/>
              <a:t>       v roli učitele</a:t>
            </a:r>
          </a:p>
          <a:p>
            <a:pPr>
              <a:buNone/>
            </a:pPr>
            <a:r>
              <a:rPr lang="cs-CZ" b="1" dirty="0" smtClean="0"/>
              <a:t>    • „učitel“ povede rozhovor s „žákem“, přičemž situace bude  </a:t>
            </a:r>
          </a:p>
          <a:p>
            <a:pPr>
              <a:buNone/>
            </a:pPr>
            <a:r>
              <a:rPr lang="cs-CZ" b="1" dirty="0" smtClean="0"/>
              <a:t>      pro žáka </a:t>
            </a:r>
            <a:r>
              <a:rPr lang="cs-CZ" b="1" dirty="0" smtClean="0"/>
              <a:t>nepříjemná, </a:t>
            </a:r>
            <a:r>
              <a:rPr lang="cs-CZ" b="1" dirty="0" smtClean="0"/>
              <a:t>učitel </a:t>
            </a:r>
            <a:r>
              <a:rPr lang="cs-CZ" b="1" dirty="0" smtClean="0"/>
              <a:t>bude uplatňovat </a:t>
            </a:r>
            <a:r>
              <a:rPr lang="cs-CZ" b="1" dirty="0" smtClean="0"/>
              <a:t>autoritářský přístup </a:t>
            </a:r>
          </a:p>
          <a:p>
            <a:pPr>
              <a:buNone/>
            </a:pPr>
            <a:r>
              <a:rPr lang="cs-CZ" b="1" dirty="0" smtClean="0"/>
              <a:t>    • ostatní studenti budou  přímými účastníky  a  budou </a:t>
            </a:r>
          </a:p>
          <a:p>
            <a:pPr>
              <a:buNone/>
            </a:pPr>
            <a:r>
              <a:rPr lang="cs-CZ" b="1" dirty="0" smtClean="0"/>
              <a:t>       situaci sledovat </a:t>
            </a:r>
          </a:p>
          <a:p>
            <a:pPr>
              <a:buNone/>
            </a:pPr>
            <a:r>
              <a:rPr lang="cs-CZ" b="1" dirty="0" smtClean="0"/>
              <a:t>    • následuje vysvětlení situace a studenti na situaci reagují   </a:t>
            </a:r>
          </a:p>
          <a:p>
            <a:pPr>
              <a:buNone/>
            </a:pPr>
            <a:r>
              <a:rPr lang="cs-CZ" b="1" dirty="0" smtClean="0"/>
              <a:t>      výtvarným projevem – kresbou, malbou. Poté se přistoupí </a:t>
            </a:r>
          </a:p>
          <a:p>
            <a:pPr>
              <a:buNone/>
            </a:pPr>
            <a:r>
              <a:rPr lang="cs-CZ" b="1" dirty="0" smtClean="0"/>
              <a:t>      k reflektivnímu dialogu, řeší se otázky - jak ostatní </a:t>
            </a:r>
          </a:p>
          <a:p>
            <a:pPr>
              <a:buNone/>
            </a:pPr>
            <a:r>
              <a:rPr lang="cs-CZ" b="1" dirty="0" smtClean="0"/>
              <a:t>       studenti reagovali? </a:t>
            </a:r>
            <a:r>
              <a:rPr lang="cs-CZ" b="1" dirty="0" smtClean="0"/>
              <a:t> jak </a:t>
            </a:r>
            <a:r>
              <a:rPr lang="cs-CZ" b="1" dirty="0" smtClean="0"/>
              <a:t>se cítili?</a:t>
            </a:r>
          </a:p>
          <a:p>
            <a:pPr>
              <a:buNone/>
            </a:pPr>
            <a:r>
              <a:rPr lang="cs-CZ" b="1" dirty="0" smtClean="0"/>
              <a:t>    • závěrem je provedena odborná analýza dialogu vedoucím  </a:t>
            </a:r>
          </a:p>
          <a:p>
            <a:pPr>
              <a:buNone/>
            </a:pPr>
            <a:r>
              <a:rPr lang="cs-CZ" b="1" dirty="0" smtClean="0"/>
              <a:t>       </a:t>
            </a:r>
            <a:r>
              <a:rPr lang="cs-CZ" b="1" dirty="0" err="1" smtClean="0"/>
              <a:t>artefiletické</a:t>
            </a:r>
            <a:r>
              <a:rPr lang="cs-CZ" b="1" dirty="0" smtClean="0"/>
              <a:t> skupiny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ktualne.centrum.cz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7920880" cy="518457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39552" y="6309320"/>
            <a:ext cx="4401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Ilustrační foto, </a:t>
            </a:r>
            <a:r>
              <a:rPr lang="cs-CZ" i="1" dirty="0" smtClean="0"/>
              <a:t>www.</a:t>
            </a:r>
            <a:r>
              <a:rPr lang="cs-CZ" i="1" dirty="0" err="1" smtClean="0"/>
              <a:t>aktualne.centrum.cz</a:t>
            </a:r>
            <a:endParaRPr lang="cs-CZ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Cílové skupiny výzkumné činnosti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40000" lnSpcReduction="20000"/>
          </a:bodyPr>
          <a:lstStyle/>
          <a:p>
            <a:endParaRPr lang="cs-CZ" sz="5100" b="1" dirty="0" smtClean="0"/>
          </a:p>
          <a:p>
            <a:endParaRPr lang="cs-CZ" sz="5100" b="1" dirty="0" smtClean="0"/>
          </a:p>
          <a:p>
            <a:r>
              <a:rPr lang="cs-CZ" sz="5100" b="1" dirty="0" smtClean="0"/>
              <a:t>Studenti </a:t>
            </a:r>
            <a:r>
              <a:rPr lang="cs-CZ" sz="5100" b="1" dirty="0" smtClean="0"/>
              <a:t>středních škol</a:t>
            </a:r>
          </a:p>
          <a:p>
            <a:pPr>
              <a:buNone/>
            </a:pPr>
            <a:endParaRPr lang="cs-CZ" sz="5100" b="1" dirty="0" smtClean="0"/>
          </a:p>
          <a:p>
            <a:r>
              <a:rPr lang="cs-CZ" sz="5100" b="1" dirty="0" smtClean="0"/>
              <a:t>Dvě výzkumné skupiny  - studenti 15-17 let </a:t>
            </a:r>
          </a:p>
          <a:p>
            <a:pPr>
              <a:buNone/>
            </a:pPr>
            <a:r>
              <a:rPr lang="cs-CZ" sz="5100" b="1" dirty="0" smtClean="0"/>
              <a:t>                                                    - studenti 18-20 let</a:t>
            </a:r>
          </a:p>
          <a:p>
            <a:pPr>
              <a:buNone/>
            </a:pPr>
            <a:endParaRPr lang="cs-CZ" sz="5100" b="1" dirty="0" smtClean="0"/>
          </a:p>
          <a:p>
            <a:r>
              <a:rPr lang="cs-CZ" sz="5100" b="1" dirty="0" smtClean="0"/>
              <a:t>Specifika období pubescence</a:t>
            </a:r>
          </a:p>
          <a:p>
            <a:pPr>
              <a:buNone/>
            </a:pPr>
            <a:r>
              <a:rPr lang="cs-CZ" sz="5100" b="1" dirty="0" smtClean="0"/>
              <a:t>    • zájem o diskusi a polemiku</a:t>
            </a:r>
          </a:p>
          <a:p>
            <a:pPr>
              <a:buNone/>
            </a:pPr>
            <a:r>
              <a:rPr lang="cs-CZ" sz="5100" b="1" dirty="0" smtClean="0"/>
              <a:t>    • schopnost sebereflexe</a:t>
            </a:r>
          </a:p>
          <a:p>
            <a:pPr>
              <a:buNone/>
            </a:pPr>
            <a:r>
              <a:rPr lang="cs-CZ" sz="5100" b="1" dirty="0" smtClean="0"/>
              <a:t>    • potřeba být akceptován </a:t>
            </a:r>
          </a:p>
          <a:p>
            <a:pPr>
              <a:buNone/>
            </a:pPr>
            <a:r>
              <a:rPr lang="cs-CZ" sz="5100" b="1" dirty="0" smtClean="0"/>
              <a:t>    • potřeba  projevit svůj názor a demonstrovat </a:t>
            </a:r>
          </a:p>
          <a:p>
            <a:pPr>
              <a:buNone/>
            </a:pPr>
            <a:r>
              <a:rPr lang="cs-CZ" sz="5100" b="1" dirty="0" smtClean="0"/>
              <a:t>      kritičnost v rámci skupiny (školní třídy)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                                             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www.humanart.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0" y="785812"/>
            <a:ext cx="7239000" cy="52863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43608" y="6309320"/>
            <a:ext cx="3486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Ilustrační foto, </a:t>
            </a:r>
            <a:r>
              <a:rPr lang="cs-CZ" i="1" dirty="0" smtClean="0"/>
              <a:t>www.</a:t>
            </a:r>
            <a:r>
              <a:rPr lang="cs-CZ" i="1" dirty="0" err="1" smtClean="0"/>
              <a:t>humanart.cz</a:t>
            </a:r>
            <a:endParaRPr lang="cs-CZ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/>
              <a:t>Výstup dizertační práce do oblasti pedagogické praxe</a:t>
            </a:r>
            <a:br>
              <a:rPr lang="cs-CZ" sz="2800" b="1" dirty="0" smtClean="0"/>
            </a:br>
            <a:r>
              <a:rPr lang="cs-CZ" sz="2800" b="1" dirty="0" smtClean="0"/>
              <a:t>„Program </a:t>
            </a:r>
            <a:r>
              <a:rPr lang="cs-CZ" sz="2800" b="1" dirty="0" err="1" smtClean="0"/>
              <a:t>artefiletického</a:t>
            </a:r>
            <a:r>
              <a:rPr lang="cs-CZ" sz="2800" b="1" dirty="0" smtClean="0"/>
              <a:t> výcviku pro pedagogy“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143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2800" b="1" dirty="0" smtClean="0"/>
          </a:p>
          <a:p>
            <a:r>
              <a:rPr lang="cs-CZ" sz="3100" b="1" dirty="0" smtClean="0"/>
              <a:t>Bude praktikován v rámci </a:t>
            </a:r>
            <a:r>
              <a:rPr lang="cs-CZ" sz="3100" b="1" i="1" dirty="0" smtClean="0"/>
              <a:t>supervize</a:t>
            </a:r>
            <a:r>
              <a:rPr lang="cs-CZ" sz="3100" b="1" dirty="0" smtClean="0"/>
              <a:t>, která je standardní součástí odborného růstu pracovníků v pomáhajících profesích – úkolem supervize je rozvoj profesionálních a osobnostních kompetencí jednotlivců i odborných týmů a je také účinnou prevencí vzniku syndromu vyhoření</a:t>
            </a:r>
          </a:p>
          <a:p>
            <a:endParaRPr lang="cs-CZ" sz="3100" b="1" dirty="0" smtClean="0"/>
          </a:p>
          <a:p>
            <a:r>
              <a:rPr lang="cs-CZ" sz="3100" b="1" dirty="0" smtClean="0"/>
              <a:t>Tento program by měl být praktickou pomůckou  učitelů a měl by nabourat nežádoucí stereotypy v jejich pedagogické práci</a:t>
            </a:r>
          </a:p>
          <a:p>
            <a:pPr>
              <a:buNone/>
            </a:pPr>
            <a:endParaRPr lang="cs-CZ" sz="3100" b="1" dirty="0" smtClean="0"/>
          </a:p>
          <a:p>
            <a:r>
              <a:rPr lang="cs-CZ" sz="3100" b="1" dirty="0" smtClean="0"/>
              <a:t>Konkrétně by měl obsahovat metody z oblasti </a:t>
            </a:r>
            <a:r>
              <a:rPr lang="cs-CZ" sz="3100" b="1" dirty="0" err="1" smtClean="0"/>
              <a:t>artefiletiky</a:t>
            </a:r>
            <a:r>
              <a:rPr lang="cs-CZ" sz="3100" b="1" dirty="0" smtClean="0"/>
              <a:t>, které budou na základě výzkumné činnosti vyhodnoceny jako nejefektivnější  při eliminaci chyb v komunikaci mezi učitelem a žákem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www.predskolaci.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7704856" cy="489654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3568" y="6021289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Ilustrační foto, </a:t>
            </a:r>
            <a:r>
              <a:rPr lang="cs-CZ" i="1" dirty="0" smtClean="0"/>
              <a:t>www.</a:t>
            </a:r>
            <a:r>
              <a:rPr lang="cs-CZ" i="1" dirty="0" err="1" smtClean="0"/>
              <a:t>predskolaci.cz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r>
              <a:rPr lang="cs-CZ" sz="3600" dirty="0" smtClean="0"/>
              <a:t>Seznam studijní literatury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500726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 smtClean="0"/>
              <a:t>Babyrádová</a:t>
            </a:r>
            <a:r>
              <a:rPr lang="cs-CZ" dirty="0" smtClean="0"/>
              <a:t> H. </a:t>
            </a:r>
            <a:r>
              <a:rPr lang="cs-CZ" i="1" dirty="0" smtClean="0"/>
              <a:t>Symbol v dětském výtvarném projevu</a:t>
            </a:r>
            <a:r>
              <a:rPr lang="cs-CZ" dirty="0" smtClean="0"/>
              <a:t>. Brno:Masarykova Univerzita, 1999.</a:t>
            </a:r>
          </a:p>
          <a:p>
            <a:r>
              <a:rPr lang="cs-CZ" dirty="0" err="1" smtClean="0"/>
              <a:t>Babyrádová</a:t>
            </a:r>
            <a:r>
              <a:rPr lang="cs-CZ" dirty="0" smtClean="0"/>
              <a:t> H. </a:t>
            </a:r>
            <a:r>
              <a:rPr lang="cs-CZ" i="1" dirty="0" smtClean="0"/>
              <a:t>Rituál, umění a výchova.  </a:t>
            </a:r>
            <a:r>
              <a:rPr lang="cs-CZ" dirty="0" smtClean="0"/>
              <a:t>Brno: Masarykova Univerzita, 2002.</a:t>
            </a:r>
          </a:p>
          <a:p>
            <a:r>
              <a:rPr lang="cs-CZ" dirty="0" err="1" smtClean="0"/>
              <a:t>Babyrádová</a:t>
            </a:r>
            <a:r>
              <a:rPr lang="cs-CZ" dirty="0" smtClean="0"/>
              <a:t> H. </a:t>
            </a:r>
            <a:r>
              <a:rPr lang="cs-CZ" i="1" dirty="0" smtClean="0"/>
              <a:t>Výtvarná dílna.</a:t>
            </a:r>
            <a:r>
              <a:rPr lang="cs-CZ" dirty="0" smtClean="0"/>
              <a:t> Praha: Triton, 2005.</a:t>
            </a:r>
          </a:p>
          <a:p>
            <a:r>
              <a:rPr lang="cs-CZ" dirty="0" err="1" smtClean="0"/>
              <a:t>Babyrádová</a:t>
            </a:r>
            <a:r>
              <a:rPr lang="cs-CZ" dirty="0" smtClean="0"/>
              <a:t> H. </a:t>
            </a:r>
            <a:r>
              <a:rPr lang="cs-CZ" i="1" dirty="0" smtClean="0"/>
              <a:t>Nové proudy ve výtvarné výchově. </a:t>
            </a:r>
            <a:r>
              <a:rPr lang="cs-CZ" dirty="0" smtClean="0"/>
              <a:t>In: Škola muzejní pedagogiky 4. Olomouc: Univerzita Palackého 2007.</a:t>
            </a:r>
          </a:p>
          <a:p>
            <a:r>
              <a:rPr lang="cs-CZ" dirty="0" err="1" smtClean="0"/>
              <a:t>Babyrádová</a:t>
            </a:r>
            <a:r>
              <a:rPr lang="cs-CZ" dirty="0" smtClean="0"/>
              <a:t> H. </a:t>
            </a:r>
            <a:r>
              <a:rPr lang="cs-CZ" i="1" dirty="0" smtClean="0"/>
              <a:t>Vizuálně- performativní aspekty výchovy uměním v kontextu individuace a socializace jedince a smysl rituálu.</a:t>
            </a:r>
            <a:r>
              <a:rPr lang="cs-CZ" dirty="0" smtClean="0"/>
              <a:t> In: Výtvarná výchova a mody její komunikace (Symposium). Olomouc: Univerzita Palackého, 2002.</a:t>
            </a:r>
          </a:p>
          <a:p>
            <a:r>
              <a:rPr lang="cs-CZ" dirty="0" smtClean="0"/>
              <a:t>Čáp J., Mareš J. </a:t>
            </a:r>
            <a:r>
              <a:rPr lang="cs-CZ" i="1" dirty="0" smtClean="0"/>
              <a:t>Psychologie pro učitele</a:t>
            </a:r>
            <a:r>
              <a:rPr lang="cs-CZ" dirty="0" smtClean="0"/>
              <a:t>. Praha: Portál, 2001. 655 s. ISBN 80-7178-463-X.</a:t>
            </a:r>
          </a:p>
          <a:p>
            <a:r>
              <a:rPr lang="cs-CZ" dirty="0" err="1" smtClean="0"/>
              <a:t>Fontana</a:t>
            </a:r>
            <a:r>
              <a:rPr lang="cs-CZ" dirty="0" smtClean="0"/>
              <a:t> D. </a:t>
            </a:r>
            <a:r>
              <a:rPr lang="cs-CZ" i="1" dirty="0" smtClean="0"/>
              <a:t>Psychologie ve školní praxi. </a:t>
            </a:r>
            <a:r>
              <a:rPr lang="cs-CZ" dirty="0" smtClean="0"/>
              <a:t>Praha: Portál, 1997. 383 s. ISBN 80-7178-063-4.</a:t>
            </a:r>
          </a:p>
          <a:p>
            <a:r>
              <a:rPr lang="cs-CZ" dirty="0" smtClean="0"/>
              <a:t>David J. </a:t>
            </a:r>
            <a:r>
              <a:rPr lang="cs-CZ" i="1" dirty="0" smtClean="0"/>
              <a:t>Století dítěte a výzva obrazů</a:t>
            </a:r>
            <a:r>
              <a:rPr lang="cs-CZ" dirty="0" smtClean="0"/>
              <a:t>. Brno: Masarykova Univerzita, 2008.</a:t>
            </a:r>
          </a:p>
          <a:p>
            <a:r>
              <a:rPr lang="cs-CZ" dirty="0" err="1" smtClean="0"/>
              <a:t>Davido</a:t>
            </a:r>
            <a:r>
              <a:rPr lang="cs-CZ" dirty="0" smtClean="0"/>
              <a:t> R. </a:t>
            </a:r>
            <a:r>
              <a:rPr lang="cs-CZ" i="1" dirty="0" smtClean="0"/>
              <a:t>Kresba jako nástroj poznání dítěte. </a:t>
            </a:r>
            <a:r>
              <a:rPr lang="cs-CZ" dirty="0" smtClean="0"/>
              <a:t>Praha: Portál, 2008. ISBN 978-80-7367-415-1.</a:t>
            </a:r>
          </a:p>
          <a:p>
            <a:r>
              <a:rPr lang="cs-CZ" dirty="0" err="1" smtClean="0"/>
              <a:t>Exler</a:t>
            </a:r>
            <a:r>
              <a:rPr lang="cs-CZ" dirty="0" smtClean="0"/>
              <a:t>  P. </a:t>
            </a:r>
            <a:r>
              <a:rPr lang="cs-CZ" i="1" dirty="0" smtClean="0"/>
              <a:t>Kapitoly z </a:t>
            </a:r>
            <a:r>
              <a:rPr lang="cs-CZ" i="1" dirty="0" err="1" smtClean="0"/>
              <a:t>Artefiletiky</a:t>
            </a:r>
            <a:r>
              <a:rPr lang="cs-CZ" i="1" dirty="0" smtClean="0"/>
              <a:t>.</a:t>
            </a:r>
            <a:r>
              <a:rPr lang="cs-CZ" dirty="0" smtClean="0"/>
              <a:t> In: Škola muzejní pedagogiky 4. Olomouc: Univerzita Palackého 2007.</a:t>
            </a:r>
          </a:p>
          <a:p>
            <a:r>
              <a:rPr lang="cs-CZ" dirty="0" err="1" smtClean="0"/>
              <a:t>Exler</a:t>
            </a:r>
            <a:r>
              <a:rPr lang="cs-CZ" dirty="0" smtClean="0"/>
              <a:t> P., </a:t>
            </a:r>
            <a:r>
              <a:rPr lang="cs-CZ" dirty="0" err="1" smtClean="0"/>
              <a:t>Kvochová</a:t>
            </a:r>
            <a:r>
              <a:rPr lang="cs-CZ" dirty="0" smtClean="0"/>
              <a:t> Š.  </a:t>
            </a:r>
            <a:r>
              <a:rPr lang="cs-CZ" i="1" dirty="0" err="1" smtClean="0"/>
              <a:t>Artefiletické</a:t>
            </a:r>
            <a:r>
              <a:rPr lang="cs-CZ" i="1" dirty="0" smtClean="0"/>
              <a:t> reflexe v projektech výtvarné výchovy.</a:t>
            </a:r>
            <a:r>
              <a:rPr lang="cs-CZ" dirty="0" smtClean="0"/>
              <a:t> In: Výtvarná výchova a mody její komunikace (Symposium). Olomouc: Univerzita Palackého, 2002.</a:t>
            </a:r>
          </a:p>
          <a:p>
            <a:r>
              <a:rPr lang="cs-CZ" dirty="0" err="1" smtClean="0"/>
              <a:t>Grecmanová</a:t>
            </a:r>
            <a:r>
              <a:rPr lang="cs-CZ" dirty="0" smtClean="0"/>
              <a:t> H. </a:t>
            </a:r>
            <a:r>
              <a:rPr lang="cs-CZ" i="1" dirty="0" smtClean="0"/>
              <a:t>Aktivizační metody v muzejní pedagogice.</a:t>
            </a:r>
            <a:r>
              <a:rPr lang="cs-CZ" dirty="0" smtClean="0"/>
              <a:t> In: Škola muzejní pedagogiky 4. Olomouc: Univerzita Palackého 2007.</a:t>
            </a:r>
          </a:p>
          <a:p>
            <a:r>
              <a:rPr lang="cs-CZ" dirty="0" err="1" smtClean="0"/>
              <a:t>Hodovský</a:t>
            </a:r>
            <a:r>
              <a:rPr lang="cs-CZ" dirty="0" smtClean="0"/>
              <a:t> I., Sedlák J. </a:t>
            </a:r>
            <a:r>
              <a:rPr lang="cs-CZ" i="1" dirty="0" smtClean="0"/>
              <a:t>Etika ve společnosti a v povoláních. </a:t>
            </a:r>
            <a:r>
              <a:rPr lang="cs-CZ" dirty="0" smtClean="0"/>
              <a:t>Olomouc: Univerzita Palackého, 1994, s. 124 - 125.</a:t>
            </a:r>
          </a:p>
          <a:p>
            <a:r>
              <a:rPr lang="cs-CZ" dirty="0" err="1" smtClean="0"/>
              <a:t>Hendl</a:t>
            </a:r>
            <a:r>
              <a:rPr lang="cs-CZ" dirty="0" smtClean="0"/>
              <a:t> J. </a:t>
            </a:r>
            <a:r>
              <a:rPr lang="cs-CZ" i="1" dirty="0" smtClean="0"/>
              <a:t>Kvalitativní výzkum: základní teorie, metody a aplikace</a:t>
            </a:r>
            <a:r>
              <a:rPr lang="cs-CZ" dirty="0" smtClean="0"/>
              <a:t>. Praha: Portál, 2008.</a:t>
            </a:r>
          </a:p>
          <a:p>
            <a:r>
              <a:rPr lang="cs-CZ" dirty="0" err="1" smtClean="0"/>
              <a:t>Huyghe</a:t>
            </a:r>
            <a:r>
              <a:rPr lang="cs-CZ" dirty="0" smtClean="0"/>
              <a:t> R. </a:t>
            </a:r>
            <a:r>
              <a:rPr lang="cs-CZ" i="1" dirty="0" smtClean="0"/>
              <a:t>Řeč obrazů ve světle psychologie umění.</a:t>
            </a:r>
            <a:r>
              <a:rPr lang="cs-CZ" dirty="0" smtClean="0"/>
              <a:t> Praha: Odeon, 1973.</a:t>
            </a:r>
          </a:p>
          <a:p>
            <a:r>
              <a:rPr lang="cs-CZ" dirty="0" smtClean="0"/>
              <a:t>Kohout J. </a:t>
            </a:r>
            <a:r>
              <a:rPr lang="cs-CZ" i="1" dirty="0" smtClean="0"/>
              <a:t>Etická čítanka.</a:t>
            </a:r>
            <a:r>
              <a:rPr lang="cs-CZ" dirty="0" smtClean="0"/>
              <a:t> Praha: Státní pedagogické nakladatelství, 1992.</a:t>
            </a:r>
          </a:p>
          <a:p>
            <a:r>
              <a:rPr lang="cs-CZ" dirty="0" smtClean="0"/>
              <a:t>Kulka J. </a:t>
            </a:r>
            <a:r>
              <a:rPr lang="cs-CZ" i="1" dirty="0" smtClean="0"/>
              <a:t>Psychologie umění. </a:t>
            </a:r>
            <a:r>
              <a:rPr lang="cs-CZ" dirty="0" smtClean="0"/>
              <a:t>Praha: SPN, 2001. </a:t>
            </a:r>
          </a:p>
          <a:p>
            <a:r>
              <a:rPr lang="cs-CZ" dirty="0" smtClean="0"/>
              <a:t>Kusák P. </a:t>
            </a:r>
            <a:r>
              <a:rPr lang="cs-CZ" i="1" dirty="0" smtClean="0"/>
              <a:t>Humanistické tendence ve výchovně vzdělávacím procesu. </a:t>
            </a:r>
            <a:r>
              <a:rPr lang="cs-CZ" dirty="0" smtClean="0"/>
              <a:t>Závěrečná zpráva výzkumného projektu FR VŠ 0691/1999. Rozvoj sociálních dovedností studentů učitelství. Nepublikovaná závěrečná zpráva, 35 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158" y="714357"/>
            <a:ext cx="8572560" cy="6000792"/>
          </a:xfrm>
        </p:spPr>
        <p:txBody>
          <a:bodyPr>
            <a:normAutofit/>
          </a:bodyPr>
          <a:lstStyle/>
          <a:p>
            <a:r>
              <a:rPr lang="cs-CZ" sz="1400" dirty="0" smtClean="0"/>
              <a:t>Mareš J., </a:t>
            </a:r>
            <a:r>
              <a:rPr lang="cs-CZ" sz="1400" dirty="0" err="1" smtClean="0"/>
              <a:t>Křivohlavý</a:t>
            </a:r>
            <a:r>
              <a:rPr lang="cs-CZ" sz="1400" dirty="0" smtClean="0"/>
              <a:t> J. </a:t>
            </a:r>
            <a:r>
              <a:rPr lang="cs-CZ" sz="1400" i="1" dirty="0" smtClean="0"/>
              <a:t>Komunikace ve škole</a:t>
            </a:r>
            <a:r>
              <a:rPr lang="cs-CZ" sz="1400" dirty="0" smtClean="0"/>
              <a:t>. Brno: Centrum pro další vzdělávání učitelů, Masarykova univerzita, 1995. 210 s. ISBN 80-2101-070-3.</a:t>
            </a:r>
          </a:p>
          <a:p>
            <a:r>
              <a:rPr lang="cs-CZ" sz="1400" dirty="0" err="1" smtClean="0"/>
              <a:t>Nelešovská</a:t>
            </a:r>
            <a:r>
              <a:rPr lang="cs-CZ" sz="1400" dirty="0" smtClean="0"/>
              <a:t> A. </a:t>
            </a:r>
            <a:r>
              <a:rPr lang="cs-CZ" sz="1400" i="1" dirty="0" smtClean="0"/>
              <a:t>Pedagogická komunikace</a:t>
            </a:r>
            <a:r>
              <a:rPr lang="cs-CZ" sz="1400" dirty="0" smtClean="0"/>
              <a:t>. Olomouc: Univerzita Palackého, 2002. 181 s. ISBN 80-2440-510-5.</a:t>
            </a:r>
          </a:p>
          <a:p>
            <a:r>
              <a:rPr lang="cs-CZ" sz="1400" dirty="0" err="1" smtClean="0"/>
              <a:t>Nelešovská</a:t>
            </a:r>
            <a:r>
              <a:rPr lang="cs-CZ" sz="1400" dirty="0" smtClean="0"/>
              <a:t> A. </a:t>
            </a:r>
            <a:r>
              <a:rPr lang="cs-CZ" sz="1400" i="1" dirty="0" smtClean="0"/>
              <a:t>Pedagogická komunikace v teorii a praxi</a:t>
            </a:r>
            <a:r>
              <a:rPr lang="cs-CZ" sz="1400" dirty="0" smtClean="0"/>
              <a:t>. Praha: </a:t>
            </a:r>
            <a:r>
              <a:rPr lang="cs-CZ" sz="1400" dirty="0" err="1" smtClean="0"/>
              <a:t>Grada</a:t>
            </a:r>
            <a:r>
              <a:rPr lang="cs-CZ" sz="1400" dirty="0" smtClean="0"/>
              <a:t>, 2005. 171 s. ISBN 80-2470-738-1.</a:t>
            </a:r>
          </a:p>
          <a:p>
            <a:r>
              <a:rPr lang="cs-CZ" sz="1400" dirty="0" err="1" smtClean="0"/>
              <a:t>Nelešovská</a:t>
            </a:r>
            <a:r>
              <a:rPr lang="cs-CZ" sz="1400" dirty="0" smtClean="0"/>
              <a:t> A. </a:t>
            </a:r>
            <a:r>
              <a:rPr lang="cs-CZ" sz="1400" i="1" dirty="0" smtClean="0"/>
              <a:t>Vybrané kapitoly z komunikativních dovedností I. </a:t>
            </a:r>
            <a:r>
              <a:rPr lang="cs-CZ" sz="1400" dirty="0" smtClean="0"/>
              <a:t>3. Vydání, Olomouc: Univerzita Palackého, 1995. 96 s. ISBN 80-7067-443-1.</a:t>
            </a:r>
          </a:p>
          <a:p>
            <a:r>
              <a:rPr lang="cs-CZ" sz="1400" dirty="0" err="1" smtClean="0"/>
              <a:t>Piaget</a:t>
            </a:r>
            <a:r>
              <a:rPr lang="cs-CZ" sz="1400" dirty="0" smtClean="0"/>
              <a:t> J. </a:t>
            </a:r>
            <a:r>
              <a:rPr lang="cs-CZ" sz="1400" dirty="0" err="1" smtClean="0"/>
              <a:t>Inherderová</a:t>
            </a:r>
            <a:r>
              <a:rPr lang="cs-CZ" sz="1400" dirty="0" smtClean="0"/>
              <a:t> B. </a:t>
            </a:r>
            <a:r>
              <a:rPr lang="cs-CZ" sz="1400" i="1" dirty="0" smtClean="0"/>
              <a:t>Psychologie dítěte.</a:t>
            </a:r>
            <a:r>
              <a:rPr lang="cs-CZ" sz="1400" dirty="0" smtClean="0"/>
              <a:t> Praha: Portál, 1997.</a:t>
            </a:r>
          </a:p>
          <a:p>
            <a:r>
              <a:rPr lang="cs-CZ" sz="1400" dirty="0" err="1" smtClean="0"/>
              <a:t>Plaňava</a:t>
            </a:r>
            <a:r>
              <a:rPr lang="cs-CZ" sz="1400" dirty="0" smtClean="0"/>
              <a:t> I. </a:t>
            </a:r>
            <a:r>
              <a:rPr lang="cs-CZ" sz="1400" i="1" dirty="0" smtClean="0"/>
              <a:t>Průvodce mezilidskou komunikací: přístupy - dovednosti - poruchy. </a:t>
            </a:r>
            <a:r>
              <a:rPr lang="cs-CZ" sz="1400" dirty="0" smtClean="0"/>
              <a:t>Praha: </a:t>
            </a:r>
            <a:r>
              <a:rPr lang="cs-CZ" sz="1400" dirty="0" err="1" smtClean="0"/>
              <a:t>Grada</a:t>
            </a:r>
            <a:r>
              <a:rPr lang="cs-CZ" sz="1400" dirty="0" smtClean="0"/>
              <a:t> </a:t>
            </a:r>
            <a:r>
              <a:rPr lang="cs-CZ" sz="1400" dirty="0" err="1" smtClean="0"/>
              <a:t>Publishing</a:t>
            </a:r>
            <a:r>
              <a:rPr lang="cs-CZ" sz="1400" dirty="0" smtClean="0"/>
              <a:t>, 2005. 146 s. ISBN 80-2470-858-2.</a:t>
            </a:r>
          </a:p>
          <a:p>
            <a:r>
              <a:rPr lang="cs-CZ" sz="1400" dirty="0" smtClean="0"/>
              <a:t>Plevová I., Kusák P. </a:t>
            </a:r>
            <a:r>
              <a:rPr lang="cs-CZ" sz="1400" i="1" dirty="0" smtClean="0"/>
              <a:t>Etika ve vztahu učitele k žákovi: teorie a skutečnost. </a:t>
            </a:r>
            <a:r>
              <a:rPr lang="cs-CZ" sz="1400" dirty="0" smtClean="0"/>
              <a:t>In: Psychologické otázky výchovy, vzdělávání a poradenství: sborník příspěvků. Olomouc: Univerzita Palackého, 2005.</a:t>
            </a:r>
          </a:p>
          <a:p>
            <a:r>
              <a:rPr lang="cs-CZ" sz="1400" dirty="0" smtClean="0"/>
              <a:t>Pospíšil Z., </a:t>
            </a:r>
            <a:r>
              <a:rPr lang="cs-CZ" sz="1400" dirty="0" err="1" smtClean="0"/>
              <a:t>Zívalová</a:t>
            </a:r>
            <a:r>
              <a:rPr lang="cs-CZ" sz="1400" dirty="0" smtClean="0"/>
              <a:t> J. </a:t>
            </a:r>
            <a:r>
              <a:rPr lang="cs-CZ" sz="1400" i="1" dirty="0" smtClean="0"/>
              <a:t>Estetický </a:t>
            </a:r>
            <a:r>
              <a:rPr lang="cs-CZ" sz="1400" i="1" dirty="0" err="1" smtClean="0"/>
              <a:t>minilexikon</a:t>
            </a:r>
            <a:r>
              <a:rPr lang="cs-CZ" sz="1400" i="1" dirty="0" smtClean="0"/>
              <a:t>. </a:t>
            </a:r>
            <a:r>
              <a:rPr lang="cs-CZ" sz="1400" dirty="0" smtClean="0"/>
              <a:t>Olomouc: Univerzita Palackého, 1994.</a:t>
            </a:r>
          </a:p>
          <a:p>
            <a:r>
              <a:rPr lang="cs-CZ" sz="1400" dirty="0" err="1" smtClean="0"/>
              <a:t>Read</a:t>
            </a:r>
            <a:r>
              <a:rPr lang="cs-CZ" sz="1400" dirty="0" smtClean="0"/>
              <a:t> H. </a:t>
            </a:r>
            <a:r>
              <a:rPr lang="cs-CZ" sz="1400" i="1" dirty="0" smtClean="0"/>
              <a:t>Výchova uměním. </a:t>
            </a:r>
            <a:r>
              <a:rPr lang="cs-CZ" sz="1400" dirty="0" smtClean="0"/>
              <a:t>Praha: Odeon, 1967.</a:t>
            </a:r>
          </a:p>
          <a:p>
            <a:r>
              <a:rPr lang="cs-CZ" sz="1400" dirty="0" err="1" smtClean="0"/>
              <a:t>Riedel</a:t>
            </a:r>
            <a:r>
              <a:rPr lang="cs-CZ" sz="1400" dirty="0" smtClean="0"/>
              <a:t> I. </a:t>
            </a:r>
            <a:r>
              <a:rPr lang="cs-CZ" sz="1400" i="1" dirty="0" smtClean="0"/>
              <a:t>Obrazy v terapii, umění a náboženství.</a:t>
            </a:r>
            <a:r>
              <a:rPr lang="cs-CZ" sz="1400" dirty="0" smtClean="0"/>
              <a:t> Praha: Portál, 2002.</a:t>
            </a:r>
          </a:p>
          <a:p>
            <a:r>
              <a:rPr lang="cs-CZ" sz="1400" dirty="0" err="1" smtClean="0"/>
              <a:t>Rogers</a:t>
            </a:r>
            <a:r>
              <a:rPr lang="cs-CZ" sz="1400" dirty="0" smtClean="0"/>
              <a:t> C.,  </a:t>
            </a:r>
            <a:r>
              <a:rPr lang="cs-CZ" sz="1400" dirty="0" err="1" smtClean="0"/>
              <a:t>Freiberg</a:t>
            </a:r>
            <a:r>
              <a:rPr lang="cs-CZ" sz="1400" dirty="0" smtClean="0"/>
              <a:t> H. J. </a:t>
            </a:r>
            <a:r>
              <a:rPr lang="cs-CZ" sz="1400" i="1" dirty="0" smtClean="0"/>
              <a:t>Sloboda </a:t>
            </a:r>
            <a:r>
              <a:rPr lang="cs-CZ" sz="1400" i="1" dirty="0" err="1" smtClean="0"/>
              <a:t>učiť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sa</a:t>
            </a:r>
            <a:r>
              <a:rPr lang="cs-CZ" sz="1400" dirty="0" smtClean="0"/>
              <a:t>. Modra:  Persona,  1998. 418 s. ISBN 80-967980-0-6.</a:t>
            </a:r>
          </a:p>
          <a:p>
            <a:r>
              <a:rPr lang="cs-CZ" sz="1400" dirty="0" err="1" smtClean="0"/>
              <a:t>Rogers</a:t>
            </a:r>
            <a:r>
              <a:rPr lang="cs-CZ" sz="1400" dirty="0" smtClean="0"/>
              <a:t> C. </a:t>
            </a:r>
            <a:r>
              <a:rPr lang="cs-CZ" sz="1400" dirty="0" err="1" smtClean="0"/>
              <a:t>Freedom</a:t>
            </a:r>
            <a:r>
              <a:rPr lang="cs-CZ" sz="1400" dirty="0" smtClean="0"/>
              <a:t> to </a:t>
            </a:r>
            <a:r>
              <a:rPr lang="cs-CZ" sz="1400" dirty="0" err="1" smtClean="0"/>
              <a:t>learn</a:t>
            </a:r>
            <a:r>
              <a:rPr lang="cs-CZ" sz="1400" dirty="0" smtClean="0"/>
              <a:t>. </a:t>
            </a:r>
            <a:r>
              <a:rPr lang="cs-CZ" sz="1400" dirty="0" err="1" smtClean="0"/>
              <a:t>Columbus</a:t>
            </a:r>
            <a:r>
              <a:rPr lang="cs-CZ" sz="1400" dirty="0" smtClean="0"/>
              <a:t>: </a:t>
            </a:r>
            <a:r>
              <a:rPr lang="cs-CZ" sz="1400" dirty="0" err="1" smtClean="0"/>
              <a:t>Merill</a:t>
            </a:r>
            <a:r>
              <a:rPr lang="cs-CZ" sz="1400" dirty="0" smtClean="0"/>
              <a:t>, 1969.  358 s. ISBN 0675095190.</a:t>
            </a:r>
          </a:p>
          <a:p>
            <a:r>
              <a:rPr lang="cs-CZ" sz="1400" dirty="0" smtClean="0"/>
              <a:t>Slavík J. - Slavíková V. </a:t>
            </a:r>
            <a:r>
              <a:rPr lang="cs-CZ" sz="1400" i="1" dirty="0" smtClean="0"/>
              <a:t>Dívej se, tvoř a povídej: </a:t>
            </a:r>
            <a:r>
              <a:rPr lang="cs-CZ" sz="1400" i="1" dirty="0" err="1" smtClean="0"/>
              <a:t>artefiletika</a:t>
            </a:r>
            <a:r>
              <a:rPr lang="cs-CZ" sz="1400" i="1" dirty="0" smtClean="0"/>
              <a:t> pro předškoláky.</a:t>
            </a:r>
            <a:r>
              <a:rPr lang="cs-CZ" sz="1400" dirty="0" smtClean="0"/>
              <a:t> Praha: Portál, 2007.</a:t>
            </a:r>
          </a:p>
          <a:p>
            <a:r>
              <a:rPr lang="cs-CZ" sz="1400" dirty="0" smtClean="0"/>
              <a:t>Slavík J. </a:t>
            </a:r>
            <a:r>
              <a:rPr lang="cs-CZ" sz="1400" i="1" dirty="0" smtClean="0"/>
              <a:t>Umění zážitku, zážitek umění.</a:t>
            </a:r>
            <a:r>
              <a:rPr lang="cs-CZ" sz="1400" dirty="0" smtClean="0"/>
              <a:t> Praha: Karlova Univerzita,2001.</a:t>
            </a:r>
          </a:p>
          <a:p>
            <a:r>
              <a:rPr lang="cs-CZ" sz="1400" dirty="0" err="1" smtClean="0"/>
              <a:t>Šicková</a:t>
            </a:r>
            <a:r>
              <a:rPr lang="cs-CZ" sz="1400" dirty="0" smtClean="0"/>
              <a:t> – </a:t>
            </a:r>
            <a:r>
              <a:rPr lang="cs-CZ" sz="1400" dirty="0" err="1" smtClean="0"/>
              <a:t>Fabrici</a:t>
            </a:r>
            <a:r>
              <a:rPr lang="cs-CZ" sz="1400" dirty="0" smtClean="0"/>
              <a:t> J. </a:t>
            </a:r>
            <a:r>
              <a:rPr lang="cs-CZ" sz="1400" i="1" dirty="0" smtClean="0"/>
              <a:t>Základy </a:t>
            </a:r>
            <a:r>
              <a:rPr lang="cs-CZ" sz="1400" i="1" dirty="0" err="1" smtClean="0"/>
              <a:t>arteterapie</a:t>
            </a:r>
            <a:r>
              <a:rPr lang="cs-CZ" sz="1400" dirty="0" smtClean="0"/>
              <a:t>. Praha: Portál, 2002.</a:t>
            </a:r>
          </a:p>
          <a:p>
            <a:r>
              <a:rPr lang="cs-CZ" sz="1400" dirty="0" smtClean="0"/>
              <a:t>Vágnerová M. </a:t>
            </a:r>
            <a:r>
              <a:rPr lang="cs-CZ" sz="1400" i="1" dirty="0" smtClean="0"/>
              <a:t>Vývojová psychologie I. Dětství a dospívání. </a:t>
            </a:r>
            <a:r>
              <a:rPr lang="cs-CZ" sz="1400" dirty="0" smtClean="0"/>
              <a:t>Praha: Karolinum, 2008. ISBN 9788024609560.</a:t>
            </a:r>
          </a:p>
          <a:p>
            <a:r>
              <a:rPr lang="cs-CZ" sz="1400" dirty="0" err="1" smtClean="0"/>
              <a:t>Vážanský</a:t>
            </a:r>
            <a:r>
              <a:rPr lang="cs-CZ" sz="1400" dirty="0" smtClean="0"/>
              <a:t> M. </a:t>
            </a:r>
            <a:r>
              <a:rPr lang="cs-CZ" sz="1400" i="1" dirty="0" smtClean="0"/>
              <a:t>Volný čas a pedagogika zážitku. </a:t>
            </a:r>
            <a:r>
              <a:rPr lang="cs-CZ" sz="1400" dirty="0" smtClean="0"/>
              <a:t>Brno: Vydavatelství Masarykovy univerzity, 1992.</a:t>
            </a:r>
          </a:p>
          <a:p>
            <a:r>
              <a:rPr lang="cs-CZ" sz="1400" dirty="0" err="1" smtClean="0"/>
              <a:t>Zhoř</a:t>
            </a:r>
            <a:r>
              <a:rPr lang="cs-CZ" sz="1400" dirty="0" smtClean="0"/>
              <a:t> I. </a:t>
            </a:r>
            <a:r>
              <a:rPr lang="cs-CZ" sz="1400" i="1" dirty="0" smtClean="0"/>
              <a:t>Škola výtvarného myšlení. </a:t>
            </a:r>
            <a:r>
              <a:rPr lang="cs-CZ" sz="1400" dirty="0" smtClean="0"/>
              <a:t>Prostějov: Okresní kulturní středisko, 1985.</a:t>
            </a:r>
          </a:p>
          <a:p>
            <a:r>
              <a:rPr lang="cs-CZ" sz="1400" i="1" dirty="0" smtClean="0"/>
              <a:t>Výtvarné umění III, Umění 20. století. </a:t>
            </a:r>
            <a:r>
              <a:rPr lang="cs-CZ" sz="1400" dirty="0" smtClean="0"/>
              <a:t>Olomouc:</a:t>
            </a:r>
            <a:r>
              <a:rPr lang="cs-CZ" sz="1400" i="1" dirty="0" smtClean="0"/>
              <a:t> </a:t>
            </a:r>
            <a:r>
              <a:rPr lang="cs-CZ" sz="1400" dirty="0" err="1" smtClean="0"/>
              <a:t>euroDidact</a:t>
            </a:r>
            <a:r>
              <a:rPr lang="cs-CZ" sz="1400" dirty="0" smtClean="0"/>
              <a:t>, 2009.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Výběr tématu dizertační práce</a:t>
            </a:r>
            <a:endParaRPr lang="cs-CZ" sz="40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/>
          </a:bodyPr>
          <a:lstStyle/>
          <a:p>
            <a:r>
              <a:rPr lang="cs-CZ" sz="2400" b="1" dirty="0" smtClean="0"/>
              <a:t>Návaznost na dosavadní studium </a:t>
            </a:r>
          </a:p>
          <a:p>
            <a:r>
              <a:rPr lang="cs-CZ" sz="2400" b="1" dirty="0" smtClean="0"/>
              <a:t>Téma diplomové práce: „Psychogenní </a:t>
            </a:r>
            <a:r>
              <a:rPr lang="cs-CZ" sz="2400" b="1" dirty="0" err="1" smtClean="0"/>
              <a:t>patogenie</a:t>
            </a:r>
            <a:r>
              <a:rPr lang="cs-CZ" sz="2400" b="1" dirty="0" smtClean="0"/>
              <a:t> v pomáhajících profesích se zaměřením na vztah učitel-žák“</a:t>
            </a:r>
          </a:p>
          <a:p>
            <a:r>
              <a:rPr lang="cs-CZ" sz="2400" b="1" dirty="0" smtClean="0"/>
              <a:t>Téma závěrečné práce: „Etika v pomáhajících profesích“</a:t>
            </a:r>
          </a:p>
          <a:p>
            <a:r>
              <a:rPr lang="cs-CZ" sz="2400" b="1" dirty="0" smtClean="0"/>
              <a:t>Účast na vzdělávacím kurzu „</a:t>
            </a:r>
            <a:r>
              <a:rPr lang="cs-CZ" sz="2400" b="1" dirty="0" err="1" smtClean="0"/>
              <a:t>Artefiletika</a:t>
            </a:r>
            <a:r>
              <a:rPr lang="cs-CZ" sz="2400" b="1" dirty="0" smtClean="0"/>
              <a:t>“ v Hradci Králové pod vedením PhDr. Mariany </a:t>
            </a:r>
            <a:r>
              <a:rPr lang="cs-CZ" sz="2400" b="1" dirty="0" err="1" smtClean="0"/>
              <a:t>Štefančíkové</a:t>
            </a:r>
            <a:endParaRPr lang="cs-CZ" sz="2400" b="1" dirty="0" smtClean="0"/>
          </a:p>
          <a:p>
            <a:r>
              <a:rPr lang="cs-CZ" sz="2400" b="1" dirty="0" smtClean="0"/>
              <a:t>Od ledna 2013  systematický dvouletý kurz </a:t>
            </a:r>
            <a:r>
              <a:rPr lang="cs-CZ" sz="2400" b="1" dirty="0" err="1" smtClean="0"/>
              <a:t>artefiletiky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arteterapie</a:t>
            </a:r>
            <a:r>
              <a:rPr lang="cs-CZ" sz="2400" b="1" dirty="0" smtClean="0"/>
              <a:t> v Hradci Králové (garantováno Asociací výtvarných pedagogů)</a:t>
            </a:r>
          </a:p>
          <a:p>
            <a:r>
              <a:rPr lang="cs-CZ" sz="2400" b="1" dirty="0" smtClean="0"/>
              <a:t>Doposud schází odborná studie, která by se zabývala propojením  problematiky chybné komunikace ve školním prostředí a výtvarného projevu v rámci </a:t>
            </a:r>
            <a:r>
              <a:rPr lang="cs-CZ" sz="2400" b="1" dirty="0" err="1" smtClean="0"/>
              <a:t>artefiletického</a:t>
            </a:r>
            <a:r>
              <a:rPr lang="cs-CZ" sz="2400" b="1" dirty="0" smtClean="0"/>
              <a:t> modelu výuky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www.vospspgs.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7620000" cy="501774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11560" y="609329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Ilustrační foto, </a:t>
            </a:r>
            <a:r>
              <a:rPr lang="cs-CZ" i="1" dirty="0" smtClean="0"/>
              <a:t>www.</a:t>
            </a:r>
            <a:r>
              <a:rPr lang="cs-CZ" i="1" dirty="0" err="1" smtClean="0"/>
              <a:t>vospspgs.cz</a:t>
            </a:r>
            <a:endParaRPr 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Cíle práce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/>
              <a:t>Plánovaný výzkum si klade za cíl:</a:t>
            </a:r>
          </a:p>
          <a:p>
            <a:r>
              <a:rPr lang="cs-CZ" sz="2400" b="1" dirty="0" smtClean="0"/>
              <a:t>Obnovu komunikačních spojů skrze vizuální vjemy</a:t>
            </a:r>
          </a:p>
          <a:p>
            <a:r>
              <a:rPr lang="cs-CZ" sz="2400" b="1" dirty="0" smtClean="0"/>
              <a:t>Zmírnit či odstranit nevědomé zažité stereotypy</a:t>
            </a:r>
          </a:p>
          <a:p>
            <a:r>
              <a:rPr lang="cs-CZ" sz="2400" b="1" dirty="0" smtClean="0"/>
              <a:t>Přispět k prevenci vzniku a rozvoje chybné komunikace ve vztahu učitel – žák</a:t>
            </a:r>
          </a:p>
          <a:p>
            <a:r>
              <a:rPr lang="cs-CZ" sz="2400" b="1" dirty="0" smtClean="0"/>
              <a:t>Využít k rozvoji komunikace ve školním prostředí </a:t>
            </a:r>
            <a:r>
              <a:rPr lang="cs-CZ" sz="2400" b="1" dirty="0" err="1" smtClean="0"/>
              <a:t>artefiletiku</a:t>
            </a:r>
            <a:endParaRPr lang="cs-CZ" sz="2400" b="1" dirty="0" smtClean="0"/>
          </a:p>
          <a:p>
            <a:r>
              <a:rPr lang="cs-CZ" sz="2400" b="1" dirty="0" smtClean="0"/>
              <a:t>Připravit „</a:t>
            </a:r>
            <a:r>
              <a:rPr lang="cs-CZ" sz="2400" b="1" i="1" dirty="0" smtClean="0"/>
              <a:t>Program </a:t>
            </a:r>
            <a:r>
              <a:rPr lang="cs-CZ" sz="2400" b="1" i="1" dirty="0" err="1" smtClean="0"/>
              <a:t>artefiletického</a:t>
            </a:r>
            <a:r>
              <a:rPr lang="cs-CZ" sz="2400" b="1" i="1" dirty="0" smtClean="0"/>
              <a:t> výcviku pro pedagogy“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cka\Desktop\Umění - foto\FOTO Výtvarná výchova Církevní gymnázium, Kutná hora\00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7128792" cy="453650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971600" y="5733256"/>
            <a:ext cx="361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Ilustrační foto, </a:t>
            </a:r>
            <a:r>
              <a:rPr lang="cs-CZ" i="1" dirty="0" smtClean="0"/>
              <a:t>www.</a:t>
            </a:r>
            <a:r>
              <a:rPr lang="cs-CZ" i="1" dirty="0" err="1" smtClean="0"/>
              <a:t>cgym</a:t>
            </a:r>
            <a:r>
              <a:rPr lang="cs-CZ" i="1" dirty="0" smtClean="0"/>
              <a:t>-</a:t>
            </a:r>
            <a:r>
              <a:rPr lang="cs-CZ" i="1" dirty="0" err="1" smtClean="0"/>
              <a:t>kh.cz</a:t>
            </a:r>
            <a:endParaRPr lang="cs-CZ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/>
              <a:t>Stanovení hypotéz a výzkumných otázek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Plánovaný výzkum zodpoví následující dotazy:</a:t>
            </a:r>
          </a:p>
          <a:p>
            <a:pPr lvl="0"/>
            <a:r>
              <a:rPr lang="cs-CZ" b="1" dirty="0" smtClean="0"/>
              <a:t>Napomáhají výtvarné činnosti k eliminaci chyb v komunikaci mezi učitelem a žákem?</a:t>
            </a:r>
            <a:endParaRPr lang="cs-CZ" dirty="0" smtClean="0"/>
          </a:p>
          <a:p>
            <a:pPr lvl="0"/>
            <a:r>
              <a:rPr lang="cs-CZ" b="1" dirty="0" smtClean="0"/>
              <a:t>Které výtvarné činnosti se ukázaly jako nejúčinnější při nápravě chyb v pedagogické komunikaci?</a:t>
            </a:r>
            <a:endParaRPr lang="cs-CZ" dirty="0" smtClean="0"/>
          </a:p>
          <a:p>
            <a:pPr lvl="0"/>
            <a:r>
              <a:rPr lang="cs-CZ" b="1" dirty="0" smtClean="0"/>
              <a:t>Které </a:t>
            </a:r>
            <a:r>
              <a:rPr lang="cs-CZ" b="1" dirty="0" err="1" smtClean="0"/>
              <a:t>artefiletické</a:t>
            </a:r>
            <a:r>
              <a:rPr lang="cs-CZ" b="1" dirty="0" smtClean="0"/>
              <a:t> postupy byly nejlépe přijímány ze strany žáků?</a:t>
            </a:r>
            <a:endParaRPr lang="cs-CZ" dirty="0" smtClean="0"/>
          </a:p>
          <a:p>
            <a:pPr lvl="0"/>
            <a:r>
              <a:rPr lang="cs-CZ" b="1" dirty="0" smtClean="0"/>
              <a:t>Za jakých okolností je proces intervence do psychogenní </a:t>
            </a:r>
            <a:r>
              <a:rPr lang="cs-CZ" b="1" dirty="0" err="1" smtClean="0"/>
              <a:t>patogenie</a:t>
            </a:r>
            <a:r>
              <a:rPr lang="cs-CZ" b="1" dirty="0" smtClean="0"/>
              <a:t> nejefektivnější?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Metody výzkumu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2400" b="1" dirty="0" smtClean="0"/>
              <a:t>Kvalitativní výzkum</a:t>
            </a:r>
          </a:p>
          <a:p>
            <a:pPr algn="ctr">
              <a:buNone/>
            </a:pPr>
            <a:endParaRPr lang="cs-CZ" sz="2400" b="1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b="1" dirty="0" smtClean="0"/>
              <a:t>Navrhované metody kvalitativního výzkumu lze využít k danému výzkumu a jejich prostřednictvím se pokusit odhalit komunikační problémy mezi učitelem a žákem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 smtClean="0"/>
              <a:t>Zúčastněné pozorování </a:t>
            </a:r>
          </a:p>
          <a:p>
            <a:r>
              <a:rPr lang="cs-CZ" sz="2400" b="1" dirty="0" smtClean="0"/>
              <a:t>Rozhovor pomocí návodu</a:t>
            </a:r>
          </a:p>
          <a:p>
            <a:r>
              <a:rPr lang="cs-CZ" sz="2400" b="1" dirty="0" smtClean="0"/>
              <a:t>Skupinová diskuse</a:t>
            </a:r>
          </a:p>
          <a:p>
            <a:pPr>
              <a:buNone/>
            </a:pPr>
            <a:r>
              <a:rPr lang="cs-CZ" sz="2400" dirty="0" smtClean="0"/>
              <a:t>     </a:t>
            </a:r>
            <a:r>
              <a:rPr lang="cs-CZ" sz="2400" dirty="0" smtClean="0"/>
              <a:t>(ad </a:t>
            </a:r>
            <a:r>
              <a:rPr lang="cs-CZ" sz="2400" dirty="0" err="1" smtClean="0"/>
              <a:t>Hendl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b="1" dirty="0" err="1" smtClean="0"/>
              <a:t>Artefiletické</a:t>
            </a:r>
            <a:r>
              <a:rPr lang="cs-CZ" sz="2400" b="1" dirty="0" smtClean="0"/>
              <a:t> metody </a:t>
            </a:r>
          </a:p>
          <a:p>
            <a:pPr>
              <a:buNone/>
            </a:pPr>
            <a:r>
              <a:rPr lang="cs-CZ" sz="2400" b="1" dirty="0" smtClean="0"/>
              <a:t>    - </a:t>
            </a:r>
            <a:r>
              <a:rPr lang="cs-CZ" sz="2400" b="1" i="1" dirty="0" smtClean="0"/>
              <a:t>Neviditelné divadlo</a:t>
            </a:r>
            <a:r>
              <a:rPr lang="cs-CZ" sz="2400" dirty="0" smtClean="0"/>
              <a:t> (ad </a:t>
            </a:r>
            <a:r>
              <a:rPr lang="cs-CZ" sz="2400" dirty="0" err="1" smtClean="0"/>
              <a:t>Hendl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400" b="1" i="1" dirty="0" smtClean="0"/>
              <a:t>    - Transformace </a:t>
            </a:r>
            <a:r>
              <a:rPr lang="cs-CZ" sz="2400" dirty="0" smtClean="0"/>
              <a:t>(ad </a:t>
            </a:r>
            <a:r>
              <a:rPr lang="cs-CZ" sz="2400" dirty="0" err="1" smtClean="0"/>
              <a:t>Šicková</a:t>
            </a:r>
            <a:r>
              <a:rPr lang="cs-CZ" sz="2400" dirty="0" smtClean="0"/>
              <a:t>-</a:t>
            </a:r>
            <a:r>
              <a:rPr lang="cs-CZ" sz="2400" dirty="0" err="1" smtClean="0"/>
              <a:t>Fabrici</a:t>
            </a:r>
            <a:r>
              <a:rPr lang="cs-CZ" sz="2400" dirty="0" smtClean="0"/>
              <a:t>)</a:t>
            </a:r>
            <a:r>
              <a:rPr lang="cs-CZ" sz="2400" b="1" i="1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ktualne.centrum.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7848872" cy="51845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3568" y="6165304"/>
            <a:ext cx="8146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Ilustrační foto, </a:t>
            </a:r>
            <a:r>
              <a:rPr lang="cs-CZ" i="1" dirty="0" smtClean="0"/>
              <a:t>www.</a:t>
            </a:r>
            <a:r>
              <a:rPr lang="cs-CZ" i="1" dirty="0" err="1" smtClean="0"/>
              <a:t>aktualne.centrum.cz</a:t>
            </a:r>
            <a:endParaRPr lang="cs-CZ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Metoda „Transformace“</a:t>
            </a:r>
            <a:br>
              <a:rPr lang="cs-CZ" sz="4000" b="1" dirty="0" smtClean="0"/>
            </a:br>
            <a:r>
              <a:rPr lang="cs-CZ" sz="2700" b="1" dirty="0" err="1" smtClean="0"/>
              <a:t>Šicková</a:t>
            </a:r>
            <a:r>
              <a:rPr lang="cs-CZ" sz="2700" b="1" dirty="0" smtClean="0"/>
              <a:t> – </a:t>
            </a:r>
            <a:r>
              <a:rPr lang="cs-CZ" sz="2700" b="1" dirty="0" err="1" smtClean="0"/>
              <a:t>Fabrici</a:t>
            </a:r>
            <a:r>
              <a:rPr lang="cs-CZ" sz="2700" b="1" dirty="0" smtClean="0"/>
              <a:t> J. </a:t>
            </a:r>
            <a:r>
              <a:rPr lang="cs-CZ" sz="2700" b="1" i="1" dirty="0" smtClean="0"/>
              <a:t>Základy </a:t>
            </a:r>
            <a:r>
              <a:rPr lang="cs-CZ" sz="2700" b="1" i="1" dirty="0" err="1" smtClean="0"/>
              <a:t>arteterapie</a:t>
            </a:r>
            <a:r>
              <a:rPr lang="cs-CZ" sz="2700" b="1" dirty="0" smtClean="0"/>
              <a:t>. Praha: Portál, 2002, str. 122</a:t>
            </a:r>
            <a:br>
              <a:rPr lang="cs-CZ" sz="2700" b="1" dirty="0" smtClean="0"/>
            </a:b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Metoda „Transformace“ spočívá v transformování pocitů vnímání jednoho druhu uměleckého média do oblasti jiného</a:t>
            </a:r>
          </a:p>
          <a:p>
            <a:endParaRPr lang="cs-CZ" b="1" dirty="0" smtClean="0"/>
          </a:p>
          <a:p>
            <a:r>
              <a:rPr lang="cs-CZ" b="1" dirty="0" smtClean="0"/>
              <a:t>Příklad konkrétního postupu:</a:t>
            </a:r>
          </a:p>
          <a:p>
            <a:pPr>
              <a:buNone/>
            </a:pPr>
            <a:r>
              <a:rPr lang="cs-CZ" b="1" dirty="0" smtClean="0"/>
              <a:t>    • žákům je přečten úryvek z knihy, jehož obsahem je  </a:t>
            </a:r>
          </a:p>
          <a:p>
            <a:pPr>
              <a:buNone/>
            </a:pPr>
            <a:r>
              <a:rPr lang="cs-CZ" b="1" dirty="0" smtClean="0"/>
              <a:t>      mimo jiné chybná pedagogická komunikace </a:t>
            </a:r>
          </a:p>
          <a:p>
            <a:pPr>
              <a:buNone/>
            </a:pPr>
            <a:r>
              <a:rPr lang="cs-CZ" b="1" dirty="0" smtClean="0"/>
              <a:t>    • poté jsou žáci požádáni, aby vyslechnutý text </a:t>
            </a:r>
          </a:p>
          <a:p>
            <a:pPr>
              <a:buNone/>
            </a:pPr>
            <a:r>
              <a:rPr lang="cs-CZ" b="1" dirty="0" smtClean="0"/>
              <a:t>      transformovali do výtvarné podoby</a:t>
            </a:r>
          </a:p>
          <a:p>
            <a:pPr>
              <a:buNone/>
            </a:pPr>
            <a:r>
              <a:rPr lang="cs-CZ" b="1" dirty="0" smtClean="0"/>
              <a:t>    • následuje diskuse formou reflektivního dialogu</a:t>
            </a:r>
          </a:p>
          <a:p>
            <a:pPr>
              <a:buNone/>
            </a:pPr>
            <a:r>
              <a:rPr lang="cs-CZ" b="1" dirty="0" smtClean="0"/>
              <a:t>      mezi žáky a vedoucím </a:t>
            </a:r>
            <a:r>
              <a:rPr lang="cs-CZ" b="1" dirty="0" err="1" smtClean="0"/>
              <a:t>artefiletické</a:t>
            </a:r>
            <a:r>
              <a:rPr lang="cs-CZ" b="1" dirty="0" smtClean="0"/>
              <a:t> skupiny</a:t>
            </a:r>
          </a:p>
          <a:p>
            <a:pPr>
              <a:buNone/>
            </a:pPr>
            <a:r>
              <a:rPr lang="cs-CZ" b="1" dirty="0" smtClean="0"/>
              <a:t>    • vedoucím skupiny je provedena odborná analýza  </a:t>
            </a:r>
          </a:p>
          <a:p>
            <a:pPr>
              <a:buNone/>
            </a:pPr>
            <a:r>
              <a:rPr lang="cs-CZ" b="1" dirty="0" smtClean="0"/>
              <a:t>      dialogu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424</Words>
  <Application>Microsoft Office PowerPoint</Application>
  <PresentationFormat>Předvádění na obrazovce (4:3)</PresentationFormat>
  <Paragraphs>140</Paragraphs>
  <Slides>17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Tok</vt:lpstr>
      <vt:lpstr>               Výtvarný projev jako metoda intervence do psychogenní patogenie (výzkum se zaměřením na oblast komunikace ve školním prostředí) </vt:lpstr>
      <vt:lpstr>Výběr tématu dizertační práce</vt:lpstr>
      <vt:lpstr>Snímek 3</vt:lpstr>
      <vt:lpstr>Cíle práce</vt:lpstr>
      <vt:lpstr>Snímek 5</vt:lpstr>
      <vt:lpstr>Stanovení hypotéz a výzkumných otázek</vt:lpstr>
      <vt:lpstr>Metody výzkumu</vt:lpstr>
      <vt:lpstr>Snímek 8</vt:lpstr>
      <vt:lpstr>     Metoda „Transformace“ Šicková – Fabrici J. Základy arteterapie. Praha: Portál, 2002, str. 122 </vt:lpstr>
      <vt:lpstr>                  Metoda „Neviditelné divadlo“  Hendl J. Kvalitativní výzkum: základní teorie, metody a aplikace. Praha: Portál, 2008, str. 149 </vt:lpstr>
      <vt:lpstr>Snímek 11</vt:lpstr>
      <vt:lpstr>Cílové skupiny výzkumné činnosti</vt:lpstr>
      <vt:lpstr>Snímek 13</vt:lpstr>
      <vt:lpstr>Výstup dizertační práce do oblasti pedagogické praxe „Program artefiletického výcviku pro pedagogy“</vt:lpstr>
      <vt:lpstr>Snímek 15</vt:lpstr>
      <vt:lpstr>Seznam studijní literatury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Výtvarný projev jako metoda intervence do psychogenní patogenie (výzkum se zaměřením na oblast komunikace ve školním prostředí)</dc:title>
  <dc:creator>Lucka</dc:creator>
  <cp:lastModifiedBy>Lucka</cp:lastModifiedBy>
  <cp:revision>71</cp:revision>
  <dcterms:modified xsi:type="dcterms:W3CDTF">2012-12-01T22:22:17Z</dcterms:modified>
</cp:coreProperties>
</file>